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Crimson Pro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Analyzing 3,900 purchases to uncover insights into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390"/>
            <a:ext cx="67578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BE2E0"/>
          </a:solidFill>
          <a:ln w="7620">
            <a:solidFill>
              <a:srgbClr val="28282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23027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for subscribers to increase recurring revenue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BE2E0"/>
          </a:solidFill>
          <a:ln w="7620">
            <a:solidFill>
              <a:srgbClr val="28282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223027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44090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move them into "Loyal" segment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BE2E0"/>
          </a:solidFill>
          <a:ln w="7620">
            <a:solidFill>
              <a:srgbClr val="282824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23027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44090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sales boosts with margin control for profitability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EBE2E0"/>
          </a:solidFill>
          <a:ln w="7620">
            <a:solidFill>
              <a:srgbClr val="282824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41234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age groups and express-shipping users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EBE2E0"/>
          </a:solidFill>
          <a:ln w="7620">
            <a:solidFill>
              <a:srgbClr val="282824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41234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and best-selling products in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23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813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6034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313813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66034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customer and purchase attributes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313813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37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66034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Only in Review Rating column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6413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features include customer demographics (age, gender, location, subscription status), purchase details (item, category, amount, season), and shopping behavior (discounts, previous purchases, review ratings, shipping type).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6429"/>
            <a:ext cx="60225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 Process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18836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 using pandas and explored structure with df.info() and .describe()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118836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missing Review Ratings using median by category; standardized column names to snake case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and purchase_frequency_days columns; removed redundant promo_code_used field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to PostgreSQL and loaded cleaned data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8282" y="422910"/>
            <a:ext cx="3845004" cy="480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Revenue Insights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8282" y="1287780"/>
            <a:ext cx="2306955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Gender Comparison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538282" y="1729859"/>
            <a:ext cx="6589395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and female customers show comparable revenue generation, indicating balanced market appeal across genders.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282" y="2395061"/>
            <a:ext cx="6589395" cy="65893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0343" y="1287780"/>
            <a:ext cx="231779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Age Group Performance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10343" y="1729859"/>
            <a:ext cx="6589395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 contribution varies significantly by age group, with certain demographics driving higher total spend.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343" y="2395061"/>
            <a:ext cx="6589395" cy="65893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1704"/>
            <a:ext cx="72444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Discount &amp; Spending Patterns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00645"/>
            <a:ext cx="3664744" cy="2765227"/>
          </a:xfrm>
          <a:prstGeom prst="roundRect">
            <a:avLst>
              <a:gd name="adj" fmla="val 3445"/>
            </a:avLst>
          </a:prstGeom>
          <a:solidFill>
            <a:srgbClr val="282824"/>
          </a:solidFill>
          <a:ln w="7620">
            <a:solidFill>
              <a:srgbClr val="41413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35079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79827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customers who used discounts but still spent above average purchase amount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300645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282824"/>
          </a:solidFill>
          <a:ln w="7620">
            <a:solidFill>
              <a:srgbClr val="41413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535079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379827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Found 5 products with highest percentage of discounted purchases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2685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282824"/>
          </a:solidFill>
          <a:ln w="7620">
            <a:solidFill>
              <a:srgbClr val="41413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7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Strategic Implications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753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promotional sales boosts with margin control for profitability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33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Product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22408"/>
            <a:ext cx="3664744" cy="2766298"/>
          </a:xfrm>
          <a:prstGeom prst="roundRect">
            <a:avLst>
              <a:gd name="adj" fmla="val 5289"/>
            </a:avLst>
          </a:prstGeom>
          <a:solidFill>
            <a:srgbClr val="FFFCFA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091928"/>
            <a:ext cx="3664744" cy="12192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178224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5E54"/>
          </a:solidFill>
          <a:ln/>
        </p:spPr>
      </p:sp>
      <p:sp>
        <p:nvSpPr>
          <p:cNvPr id="7" name="Text 4"/>
          <p:cNvSpPr/>
          <p:nvPr/>
        </p:nvSpPr>
        <p:spPr>
          <a:xfrm>
            <a:off x="2490014" y="195238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51084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3179802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products with highest average review ratings to guide marketing focus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5348" y="2122408"/>
            <a:ext cx="3664863" cy="2766298"/>
          </a:xfrm>
          <a:prstGeom prst="roundRect">
            <a:avLst>
              <a:gd name="adj" fmla="val 5289"/>
            </a:avLst>
          </a:prstGeom>
          <a:solidFill>
            <a:srgbClr val="FFFCFA"/>
          </a:solidFill>
          <a:ln/>
        </p:spPr>
      </p:sp>
      <p:sp>
        <p:nvSpPr>
          <p:cNvPr id="11" name="Shape 8"/>
          <p:cNvSpPr/>
          <p:nvPr/>
        </p:nvSpPr>
        <p:spPr>
          <a:xfrm>
            <a:off x="4685348" y="2091928"/>
            <a:ext cx="3664863" cy="12192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2" name="Shape 9"/>
          <p:cNvSpPr/>
          <p:nvPr/>
        </p:nvSpPr>
        <p:spPr>
          <a:xfrm>
            <a:off x="6177498" y="178224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5E54"/>
          </a:solidFill>
          <a:ln/>
        </p:spPr>
      </p:sp>
      <p:sp>
        <p:nvSpPr>
          <p:cNvPr id="13" name="Text 10"/>
          <p:cNvSpPr/>
          <p:nvPr/>
        </p:nvSpPr>
        <p:spPr>
          <a:xfrm>
            <a:off x="6381571" y="195238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4942642" y="2689384"/>
            <a:ext cx="28990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Best-Sellers by Category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42642" y="3179802"/>
            <a:ext cx="31502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Listed top 3 most purchased products within each category for inventory optimization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5455682"/>
            <a:ext cx="7556421" cy="2040493"/>
          </a:xfrm>
          <a:prstGeom prst="roundRect">
            <a:avLst>
              <a:gd name="adj" fmla="val 7170"/>
            </a:avLst>
          </a:prstGeom>
          <a:solidFill>
            <a:srgbClr val="FFFCFA"/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5425202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8" name="Shape 15"/>
          <p:cNvSpPr/>
          <p:nvPr/>
        </p:nvSpPr>
        <p:spPr>
          <a:xfrm>
            <a:off x="4231779" y="511552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5E54"/>
          </a:solidFill>
          <a:ln/>
        </p:spPr>
      </p:sp>
      <p:sp>
        <p:nvSpPr>
          <p:cNvPr id="19" name="Text 16"/>
          <p:cNvSpPr/>
          <p:nvPr/>
        </p:nvSpPr>
        <p:spPr>
          <a:xfrm>
            <a:off x="4435852" y="528566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1051084" y="6022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Preferences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1051084" y="6513076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Analyzed patterns in size, color, and seasonal preferences across product lines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2422"/>
            <a:ext cx="80246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Shipping &amp; Subscription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817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Shipping Type Impact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1028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 shipping users show different average purchase amounts compared to Standard shipping customers.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6290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Subscription Behavior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481500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Subscribers demonstrate higher average spend and total revenue. Customers with &gt;5 purchases show increased likelihood to subscribe.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006489" y="4060865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68%</a:t>
            </a:r>
            <a:endParaRPr lang="en-US" sz="44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0379" y="2643188"/>
            <a:ext cx="3402330" cy="340233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959096" y="6329005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Repeat buyers who subscribe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4508"/>
            <a:ext cx="58370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936915"/>
            <a:ext cx="2152055" cy="80795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4892" y="3268504"/>
            <a:ext cx="318968" cy="3189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3163729"/>
            <a:ext cx="6531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Shape 2"/>
          <p:cNvSpPr/>
          <p:nvPr/>
        </p:nvSpPr>
        <p:spPr>
          <a:xfrm>
            <a:off x="5187077" y="3757970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01547"/>
            <a:ext cx="4304109" cy="807958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4892" y="4045982"/>
            <a:ext cx="318968" cy="31896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33304" y="4028361"/>
            <a:ext cx="12270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0" name="Shape 4"/>
          <p:cNvSpPr/>
          <p:nvPr/>
        </p:nvSpPr>
        <p:spPr>
          <a:xfrm>
            <a:off x="6263164" y="4622602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4666178"/>
            <a:ext cx="6456164" cy="807958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94773" y="4910614"/>
            <a:ext cx="318968" cy="31896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509272" y="4892993"/>
            <a:ext cx="5449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New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93790" y="57292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Classified customers into three segments based on purchase history. Loyal customers represent the highest value tier, followed by returning customers, with new customers forming the base for growth.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comprehensive Power BI dashboard presenting visual insights across all key metrics: revenue trends, customer segments, product performance, and behavioral patterns.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2025-12-10T12:44:41Z</dcterms:created>
  <dcterms:modified xsi:type="dcterms:W3CDTF">2025-12-10T12:44:41Z</dcterms:modified>
</cp:coreProperties>
</file>